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60" r:id="rId4"/>
    <p:sldId id="258" r:id="rId5"/>
    <p:sldId id="263" r:id="rId6"/>
    <p:sldId id="267" r:id="rId7"/>
    <p:sldId id="261" r:id="rId8"/>
    <p:sldId id="268" r:id="rId9"/>
    <p:sldId id="264" r:id="rId10"/>
    <p:sldId id="265" r:id="rId11"/>
    <p:sldId id="266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5" r:id="rId48"/>
    <p:sldId id="306" r:id="rId49"/>
    <p:sldId id="304" r:id="rId50"/>
    <p:sldId id="307" r:id="rId51"/>
    <p:sldId id="308" r:id="rId52"/>
    <p:sldId id="309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08" autoAdjust="0"/>
    <p:restoredTop sz="95147" autoAdjust="0"/>
  </p:normalViewPr>
  <p:slideViewPr>
    <p:cSldViewPr snapToGrid="0">
      <p:cViewPr varScale="1">
        <p:scale>
          <a:sx n="81" d="100"/>
          <a:sy n="81" d="100"/>
        </p:scale>
        <p:origin x="6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A2B281-6FE5-4209-81FD-FFB463AE75A0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8868A-BABB-4F8A-8A33-25AA31E69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327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8868A-BABB-4F8A-8A33-25AA31E696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82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8868A-BABB-4F8A-8A33-25AA31E696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53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8868A-BABB-4F8A-8A33-25AA31E696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349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8868A-BABB-4F8A-8A33-25AA31E6960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64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F99B1-3855-4802-BA3D-4BB80A4FE8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4FDFE1-1BBE-4A35-AD42-1B903B8E0E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C9E73-AC01-4008-B51A-D6066FCAE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D6926-F1A3-4B42-B0BB-7F1EFCA23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3F978-47CA-4A24-AEFF-50884883F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66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06307-95AA-4DD8-8425-2ECFB642E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43A567-B304-49E5-817F-1621423A2C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5A7DB-9FBE-4B3C-AF00-A47307E1C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6D8F5-C35A-444F-9C5E-3107E3107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C77D4-D57D-42BC-9EAB-F06DAA290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66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B9119F-15B2-4D6A-B3D4-3B643BAAAE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71ABF3-55B1-41A9-BA8B-C956025E6E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433D5-9268-4AE5-9261-E7396A9AE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EF991-73A2-4CEF-88E8-18ED8C31F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9464C-BCEE-40D1-90A6-56A7208DA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079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F6FC2-3375-4900-9F5A-7F9454797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E8C66-A97F-4DB3-9D60-E54B903F2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040AF-E5CF-461D-B5A3-BB13BA0E8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586A4-4281-48E4-80D1-9DA8F3EEB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CC491-67BB-423C-B837-B75B058DF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887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C9C60-40BC-4923-8BFE-6FCCD5363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5C12BF-030C-4855-9884-A407B66EC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D4ABF-F409-409C-A14A-6876B2968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4D9E3-1E59-4C5E-A9D6-F6D6AA3A8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AB9DD-FB0B-401B-A7E1-DCA58B382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758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EFC6-6D9D-4786-8825-2E35F75A6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1CAB4-90ED-4162-92BE-B050A985D4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31C1D-F753-409D-932C-AE7A7698D5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FE42B4-AF39-4478-8D42-D3233A598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EA484F-9717-4128-AA69-AB77951EE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113513-5282-4139-94C1-3D8AB36C8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94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1828F-8FAC-438D-AB86-3A29996FD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DB62C-1638-4B78-961C-FB435662C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E7DD59-C8E1-4347-861A-8B21358EF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458832-1CB3-4D15-8ACF-D1321C8445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EBB9F7-F656-4AB4-9D9C-7A0F10F0E6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F58CD3-97E0-4671-972E-96BFA5A80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81081D-D9D3-44B3-81A8-147FA3F3E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3809E6-70B3-44E6-B8F5-527F8DC04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659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7AE88-6F6D-4766-B481-A78B568F5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126745-D328-43C5-9EE5-97A589A6A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E29E3-268B-4343-80F2-4CB965C2E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982EEF-4A32-4E91-9C9E-A1CC362E1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95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80B52-132F-413A-AE56-C53F93D18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1F5785-1A0E-42A6-814E-9A85D31CB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4C908-3493-4D44-9B18-7F795E55D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94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6813C-E894-45D9-8560-3924E0A6F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6A1CE-787B-4903-B9C0-296E42A8E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46C0C4-8CB0-4014-BD84-3191BC8F0C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D53E3-4F24-44E9-A477-8D9EC2697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9A84CB-E2B5-4D92-8D2D-89145BF80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8B434A-3B47-45F6-8C36-7FBE17711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7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29319-1328-4C26-BA1E-34AB626A1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5FE89B-3E62-4B2B-8297-ADCEA337F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713353-02C4-4375-82FD-5F94DC3A0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4A9055-28EB-4996-B21C-E9C81DA48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EB32F-FBDA-4497-9716-3DB812DFF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136E0B-AFBF-476B-8F35-74C9FA54E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28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FA864C-B7BE-4FF7-B2A3-F879BA930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3FC48-6930-4716-9D61-C245618B8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D9D92-B3EC-4A32-AA9E-13BF5A8D82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525EB-601E-49D2-983D-523083B6E76E}" type="datetimeFigureOut">
              <a:rPr lang="en-US" smtClean="0"/>
              <a:t>10/25/2021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83DD6-10DF-4EDF-B104-9A5B4C620B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72E7E-543C-4617-8497-E471DB08A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31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7139A-DD42-4DD1-8D49-C72F362F29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71B069-0DB7-4482-A7BD-0941F711A6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68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3D25D-ED1E-446E-A5F6-20FC4A61E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7106DA42-CAC6-4FEB-BF81-49ECE095C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6663"/>
            <a:ext cx="7762672" cy="3924946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C9DC3B2B-F018-4FC7-A774-AF7AAAFB4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254" y="2442230"/>
            <a:ext cx="4431746" cy="293333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4196542-7F2D-408B-B8AE-A4811F3B406E}"/>
              </a:ext>
            </a:extLst>
          </p:cNvPr>
          <p:cNvSpPr txBox="1">
            <a:spLocks/>
          </p:cNvSpPr>
          <p:nvPr/>
        </p:nvSpPr>
        <p:spPr>
          <a:xfrm>
            <a:off x="6017381" y="3677087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Macrophage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8A7CA0-B11D-4781-A411-2A5D2C325CE1}"/>
              </a:ext>
            </a:extLst>
          </p:cNvPr>
          <p:cNvSpPr txBox="1">
            <a:spLocks/>
          </p:cNvSpPr>
          <p:nvPr/>
        </p:nvSpPr>
        <p:spPr>
          <a:xfrm>
            <a:off x="5676913" y="4244871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Monocyte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D1D4F4-6192-4234-A110-45D802EF162D}"/>
              </a:ext>
            </a:extLst>
          </p:cNvPr>
          <p:cNvSpPr txBox="1">
            <a:spLocks/>
          </p:cNvSpPr>
          <p:nvPr/>
        </p:nvSpPr>
        <p:spPr>
          <a:xfrm>
            <a:off x="4431747" y="4974446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/>
              <a:t>Gaint</a:t>
            </a:r>
            <a:r>
              <a:rPr lang="en-US" sz="1600" dirty="0"/>
              <a:t> cells</a:t>
            </a:r>
          </a:p>
        </p:txBody>
      </p:sp>
    </p:spTree>
    <p:extLst>
      <p:ext uri="{BB962C8B-B14F-4D97-AF65-F5344CB8AC3E}">
        <p14:creationId xmlns:p14="http://schemas.microsoft.com/office/powerpoint/2010/main" val="1878138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B848F-695B-48FE-9999-FFD65A897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DC6CDD-BA15-4708-AFAE-D663B0134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CA9FCC-3E29-4500-8205-A1C8E29D3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9094"/>
            <a:ext cx="12192000" cy="385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3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82439-8BD7-4220-8479-1B0C1E88C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DCATS </a:t>
            </a:r>
            <a:r>
              <a:rPr lang="en-US" altLang="zh-CN" dirty="0"/>
              <a:t>supplementary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9A932468-4274-41A6-9E13-F5AB87B0E4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16328998"/>
                  </p:ext>
                </p:extLst>
              </p:nvPr>
            </p:nvGraphicFramePr>
            <p:xfrm>
              <a:off x="502051" y="3079601"/>
              <a:ext cx="2926080" cy="1021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366937372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l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60375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altLang="zh-CN" sz="1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𝑛𝐾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9A932468-4274-41A6-9E13-F5AB87B0E4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16328998"/>
                  </p:ext>
                </p:extLst>
              </p:nvPr>
            </p:nvGraphicFramePr>
            <p:xfrm>
              <a:off x="502051" y="3079601"/>
              <a:ext cx="2926080" cy="1021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366937372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algn="l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33" r="-101667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60375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altLang="zh-CN" sz="1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9174" t="-93023" r="-200000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33" t="-93023" r="-101667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97619" r="-3025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9174" t="-197619" r="-2000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33" t="-197619" r="-101667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0833" t="-197619" r="-1667" b="-1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33" t="-290698" r="-101667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0833" t="-290698" r="-1667" b="-46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CAF882D-446A-4208-B437-01B2921077E9}"/>
              </a:ext>
            </a:extLst>
          </p:cNvPr>
          <p:cNvSpPr txBox="1"/>
          <p:nvPr/>
        </p:nvSpPr>
        <p:spPr>
          <a:xfrm>
            <a:off x="1965091" y="2810162"/>
            <a:ext cx="8563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Condition1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031138-AAC5-4E96-93CE-420DF987DF8D}"/>
              </a:ext>
            </a:extLst>
          </p:cNvPr>
          <p:cNvSpPr txBox="1"/>
          <p:nvPr/>
        </p:nvSpPr>
        <p:spPr>
          <a:xfrm>
            <a:off x="1967539" y="4127554"/>
            <a:ext cx="8538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Condition2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5">
                <a:extLst>
                  <a:ext uri="{FF2B5EF4-FFF2-40B4-BE49-F238E27FC236}">
                    <a16:creationId xmlns:a16="http://schemas.microsoft.com/office/drawing/2014/main" id="{CBE265E7-4D32-4EF1-831C-28599B9809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8778127"/>
                  </p:ext>
                </p:extLst>
              </p:nvPr>
            </p:nvGraphicFramePr>
            <p:xfrm>
              <a:off x="3781125" y="3079601"/>
              <a:ext cx="804930" cy="731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31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𝐴𝐴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𝐾𝐾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5">
                <a:extLst>
                  <a:ext uri="{FF2B5EF4-FFF2-40B4-BE49-F238E27FC236}">
                    <a16:creationId xmlns:a16="http://schemas.microsoft.com/office/drawing/2014/main" id="{CBE265E7-4D32-4EF1-831C-28599B9809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8778127"/>
                  </p:ext>
                </p:extLst>
              </p:nvPr>
            </p:nvGraphicFramePr>
            <p:xfrm>
              <a:off x="3781125" y="3079601"/>
              <a:ext cx="804930" cy="731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31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202273" b="-2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778" r="-97778" b="-2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97561" r="-202273" b="-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778" t="-97561" r="-97778" b="-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2273" t="-97561" b="-975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778" t="-202500" r="-9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2273" t="-2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0F5CF0B5-2820-4CA7-A722-77BC8261F372}"/>
              </a:ext>
            </a:extLst>
          </p:cNvPr>
          <p:cNvSpPr/>
          <p:nvPr/>
        </p:nvSpPr>
        <p:spPr>
          <a:xfrm>
            <a:off x="3527185" y="4059849"/>
            <a:ext cx="1304854" cy="298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894BE2-CCD1-4E9D-A14C-045209C506BC}"/>
              </a:ext>
            </a:extLst>
          </p:cNvPr>
          <p:cNvSpPr txBox="1"/>
          <p:nvPr/>
        </p:nvSpPr>
        <p:spPr>
          <a:xfrm>
            <a:off x="3535162" y="2807624"/>
            <a:ext cx="12888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Confusion Matrix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027E70-C671-46C1-A446-39B0FE72A1E3}"/>
              </a:ext>
            </a:extLst>
          </p:cNvPr>
          <p:cNvSpPr txBox="1"/>
          <p:nvPr/>
        </p:nvSpPr>
        <p:spPr>
          <a:xfrm>
            <a:off x="5431282" y="2807624"/>
            <a:ext cx="1329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Latent True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6B6CBB-AD7B-4A56-8D4E-BF091EE2EEB7}"/>
                  </a:ext>
                </a:extLst>
              </p:cNvPr>
              <p:cNvSpPr txBox="1"/>
              <p:nvPr/>
            </p:nvSpPr>
            <p:spPr>
              <a:xfrm>
                <a:off x="7244017" y="3686522"/>
                <a:ext cx="16943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𝐵𝑒𝑡𝑎𝐵𝑖𝑛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𝐺𝐿𝑀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6B6CBB-AD7B-4A56-8D4E-BF091EE2E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017" y="3686522"/>
                <a:ext cx="1694375" cy="276999"/>
              </a:xfrm>
              <a:prstGeom prst="rect">
                <a:avLst/>
              </a:prstGeom>
              <a:blipFill>
                <a:blip r:embed="rId4"/>
                <a:stretch>
                  <a:fillRect l="-2878" t="-4444" r="-323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Right 23">
            <a:extLst>
              <a:ext uri="{FF2B5EF4-FFF2-40B4-BE49-F238E27FC236}">
                <a16:creationId xmlns:a16="http://schemas.microsoft.com/office/drawing/2014/main" id="{2860EAAC-4C83-4F5D-AA77-9DFA33EB1AA4}"/>
              </a:ext>
            </a:extLst>
          </p:cNvPr>
          <p:cNvSpPr/>
          <p:nvPr/>
        </p:nvSpPr>
        <p:spPr>
          <a:xfrm>
            <a:off x="7263335" y="4059849"/>
            <a:ext cx="1694375" cy="298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86722EE3-6242-48B9-8D7C-6A1731E27D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9794999"/>
                  </p:ext>
                </p:extLst>
              </p:nvPr>
            </p:nvGraphicFramePr>
            <p:xfrm>
              <a:off x="9018125" y="3843469"/>
              <a:ext cx="128016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56940">
                      <a:extLst>
                        <a:ext uri="{9D8B030D-6E8A-4147-A177-3AD203B41FA5}">
                          <a16:colId xmlns:a16="http://schemas.microsoft.com/office/drawing/2014/main" val="2467651223"/>
                        </a:ext>
                      </a:extLst>
                    </a:gridCol>
                    <a:gridCol w="523220">
                      <a:extLst>
                        <a:ext uri="{9D8B030D-6E8A-4147-A177-3AD203B41FA5}">
                          <a16:colId xmlns:a16="http://schemas.microsoft.com/office/drawing/2014/main" val="3020759634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1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altLang="zh-CN" sz="11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1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6964968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0762491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altLang="zh-CN" sz="11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999915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86722EE3-6242-48B9-8D7C-6A1731E27D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9794999"/>
                  </p:ext>
                </p:extLst>
              </p:nvPr>
            </p:nvGraphicFramePr>
            <p:xfrm>
              <a:off x="9018125" y="3843469"/>
              <a:ext cx="128016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56940">
                      <a:extLst>
                        <a:ext uri="{9D8B030D-6E8A-4147-A177-3AD203B41FA5}">
                          <a16:colId xmlns:a16="http://schemas.microsoft.com/office/drawing/2014/main" val="2467651223"/>
                        </a:ext>
                      </a:extLst>
                    </a:gridCol>
                    <a:gridCol w="523220">
                      <a:extLst>
                        <a:ext uri="{9D8B030D-6E8A-4147-A177-3AD203B41FA5}">
                          <a16:colId xmlns:a16="http://schemas.microsoft.com/office/drawing/2014/main" val="3020759634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1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altLang="zh-CN" sz="11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1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45349" t="-2326" b="-2116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9649686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4762" r="-68800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45349" t="-104762" b="-1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7624919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altLang="zh-CN" sz="11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45349" t="-200000" b="-139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999153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A64204DF-232F-49EE-8450-B7EEF0339B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9448359"/>
                  </p:ext>
                </p:extLst>
              </p:nvPr>
            </p:nvGraphicFramePr>
            <p:xfrm>
              <a:off x="502051" y="4416038"/>
              <a:ext cx="292608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312466269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452829462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620274515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732510084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altLang="zh-CN" sz="1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0728739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404261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𝑚𝐾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8109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A64204DF-232F-49EE-8450-B7EEF0339B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9448359"/>
                  </p:ext>
                </p:extLst>
              </p:nvPr>
            </p:nvGraphicFramePr>
            <p:xfrm>
              <a:off x="502051" y="4416038"/>
              <a:ext cx="292608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312466269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452829462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620274515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732510084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altLang="zh-CN" sz="1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99174" t="-2326" r="-200000" b="-206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833" t="-2326" r="-101667" b="-206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0728739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104762" r="-302500" b="-1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99174" t="-104762" r="-200000" b="-1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833" t="-104762" r="-101667" b="-1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00833" t="-104762" r="-1667" b="-11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404261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833" t="-200000" r="-101667" b="-93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00833" t="-200000" r="-1667" b="-93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810995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F3242794-CE1A-4EE2-AFFB-7B36626CD1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1192457"/>
                  </p:ext>
                </p:extLst>
              </p:nvPr>
            </p:nvGraphicFramePr>
            <p:xfrm>
              <a:off x="4931090" y="3079601"/>
              <a:ext cx="2194560" cy="1021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4251628400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632301885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804454855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5383374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5140824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4749719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𝑛𝐾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9779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F3242794-CE1A-4EE2-AFFB-7B36626CD1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1192457"/>
                  </p:ext>
                </p:extLst>
              </p:nvPr>
            </p:nvGraphicFramePr>
            <p:xfrm>
              <a:off x="4931090" y="3079601"/>
              <a:ext cx="2194560" cy="1021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4251628400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632301885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804454855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r="-100826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5383374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833" t="-93023" r="-202500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t="-93023" r="-100826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5140824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833" t="-197619" r="-2025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t="-197619" r="-100826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1667" t="-197619" r="-1667" b="-1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4749719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t="-290698" r="-100826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1667" t="-290698" r="-1667" b="-46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39779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397218A0-0CC2-455D-B85D-B16540E0A4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4750713"/>
                  </p:ext>
                </p:extLst>
              </p:nvPr>
            </p:nvGraphicFramePr>
            <p:xfrm>
              <a:off x="4931090" y="4416038"/>
              <a:ext cx="219456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1528523449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62315848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19358192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0378557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69748050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𝑚𝐾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993419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397218A0-0CC2-455D-B85D-B16540E0A4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4750713"/>
                  </p:ext>
                </p:extLst>
              </p:nvPr>
            </p:nvGraphicFramePr>
            <p:xfrm>
              <a:off x="4931090" y="4416038"/>
              <a:ext cx="219456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1528523449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62315848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19358192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833" t="-2326" r="-202500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00000" t="-2326" r="-100826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0378557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833" t="-104762" r="-2025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00000" t="-104762" r="-100826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01667" t="-104762" r="-1667" b="-1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9748050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00000" t="-200000" r="-100826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01667" t="-200000" r="-1667" b="-46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93419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175DE84-6169-418A-8E30-794124AD0D2F}"/>
              </a:ext>
            </a:extLst>
          </p:cNvPr>
          <p:cNvSpPr txBox="1"/>
          <p:nvPr/>
        </p:nvSpPr>
        <p:spPr>
          <a:xfrm>
            <a:off x="9350326" y="2807624"/>
            <a:ext cx="61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2829651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1F815-6C36-456D-A0F6-6BBD62D44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MMPH6140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A49F8-D1A5-4DD2-8BCA-EF80EBC6A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9E9B72-19AE-4219-848F-8CFC7A5BF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535" y="0"/>
            <a:ext cx="7574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62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39620-7F43-4B41-B372-F656B54B1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8286E-E1BA-4431-B868-FAD4E41E2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863422-D38F-403E-BD60-137350A0A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84" y="1028365"/>
            <a:ext cx="7754432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36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BC6A9-8F44-43ED-BEA9-4907FA499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047244-B2F7-47AE-9096-16055DB8C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80" y="2471311"/>
            <a:ext cx="7116168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52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8099A95-E230-419A-BE5E-0537D24387CC}"/>
              </a:ext>
            </a:extLst>
          </p:cNvPr>
          <p:cNvGrpSpPr/>
          <p:nvPr/>
        </p:nvGrpSpPr>
        <p:grpSpPr>
          <a:xfrm>
            <a:off x="5723432" y="2466867"/>
            <a:ext cx="6402028" cy="4391133"/>
            <a:chOff x="1879887" y="1104852"/>
            <a:chExt cx="7840169" cy="55824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7155C6E-2E34-4EC4-AA48-521439B48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9887" y="1104852"/>
              <a:ext cx="7840169" cy="558242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FE32895-95F5-457F-BE05-1DE060202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82187" y="1104852"/>
              <a:ext cx="937869" cy="720773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F92D3FFF-BC9F-437E-985F-DF8BD9150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74" y="2471324"/>
            <a:ext cx="5054958" cy="438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75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E397D7-20C6-4F78-8842-B9BDC44B7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04626"/>
            <a:ext cx="5029902" cy="3753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75DEFF-CA45-403D-B1E1-07800E19C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959" y="1961467"/>
            <a:ext cx="4267796" cy="4896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525F1D-5F12-49FE-8F7F-A610BA408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5998" y="3209416"/>
            <a:ext cx="4382112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110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2FB8D1-71E6-41EF-9D17-3ECFA9D50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0" y="1295102"/>
            <a:ext cx="11888859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01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861C7-FC12-4B88-8159-CEC295B01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JC0522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8AEC82-FFF7-4412-9D92-BB2AC1519E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5884"/>
          <a:stretch/>
        </p:blipFill>
        <p:spPr>
          <a:xfrm>
            <a:off x="7563743" y="106521"/>
            <a:ext cx="4104517" cy="301984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36F06E-3E46-4022-9D78-E5BFDE44F4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010"/>
          <a:stretch/>
        </p:blipFill>
        <p:spPr>
          <a:xfrm>
            <a:off x="1897612" y="3043016"/>
            <a:ext cx="3459876" cy="3029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9CDE1-49FF-467B-9BD0-1C67510BDF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83"/>
          <a:stretch/>
        </p:blipFill>
        <p:spPr>
          <a:xfrm>
            <a:off x="5357488" y="3043015"/>
            <a:ext cx="2325460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87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43D92-2C0C-446C-9204-DA5E3CC44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LM0414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75B8B-E69C-4BBD-BCF0-13F1DFA4D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5A4B01-2A51-4020-9151-522CA2B0C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1711"/>
            <a:ext cx="12192000" cy="446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29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1180E1-503E-44D4-BA2C-A8B7E9DC3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2021"/>
            <a:ext cx="6095999" cy="3099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247342-AB26-4CA1-A7F8-4ADCFB4F0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744780"/>
            <a:ext cx="6095999" cy="30566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502B37-A17C-4525-9A2C-F6FCB5A5D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01390"/>
            <a:ext cx="6096144" cy="30566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C6B73B-0F40-48B5-AAA6-F55DD2A20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4468969"/>
            <a:ext cx="6090134" cy="238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64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E4159-FD45-494D-9F9E-6CCB75E81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5EF43B3-7CAB-4B71-B0A2-AD634E91F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2F819F-5BA9-477F-9D6D-8B1FF87A1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2076261"/>
            <a:ext cx="6878010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18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BA5B7-A76D-45EE-BB95-EE2AD8F0B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087211-B763-481F-AB2F-FAED22C44BAA}"/>
                  </a:ext>
                </a:extLst>
              </p:cNvPr>
              <p:cNvSpPr txBox="1"/>
              <p:nvPr/>
            </p:nvSpPr>
            <p:spPr>
              <a:xfrm>
                <a:off x="3396803" y="2070285"/>
                <a:ext cx="2040815" cy="770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087211-B763-481F-AB2F-FAED22C44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803" y="2070285"/>
                <a:ext cx="2040815" cy="7708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AEF4D2-6961-4B47-BE5B-9EEE691D7AC9}"/>
                  </a:ext>
                </a:extLst>
              </p:cNvPr>
              <p:cNvSpPr txBox="1"/>
              <p:nvPr/>
            </p:nvSpPr>
            <p:spPr>
              <a:xfrm>
                <a:off x="6096000" y="2070285"/>
                <a:ext cx="3376374" cy="770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𝑚𝑡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AEF4D2-6961-4B47-BE5B-9EEE691D7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070285"/>
                <a:ext cx="3376374" cy="7708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1D6E76-F737-4297-873A-A48F2DBA7B32}"/>
              </a:ext>
            </a:extLst>
          </p:cNvPr>
          <p:cNvCxnSpPr>
            <a:cxnSpLocks/>
          </p:cNvCxnSpPr>
          <p:nvPr/>
        </p:nvCxnSpPr>
        <p:spPr>
          <a:xfrm>
            <a:off x="5437618" y="2447392"/>
            <a:ext cx="46734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9F184DD-AA08-456D-A187-4F71E1F47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603" y="500348"/>
            <a:ext cx="8992855" cy="13527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DC946D-E841-4916-9DC4-C8666B5F923B}"/>
                  </a:ext>
                </a:extLst>
              </p:cNvPr>
              <p:cNvSpPr txBox="1"/>
              <p:nvPr/>
            </p:nvSpPr>
            <p:spPr>
              <a:xfrm>
                <a:off x="3396803" y="3029761"/>
                <a:ext cx="157889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𝑐𝑒𝑙𝑙𝑠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: 1, 2, 3, ……,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DC946D-E841-4916-9DC4-C8666B5F9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803" y="3029761"/>
                <a:ext cx="1578894" cy="215444"/>
              </a:xfrm>
              <a:prstGeom prst="rect">
                <a:avLst/>
              </a:prstGeom>
              <a:blipFill>
                <a:blip r:embed="rId5"/>
                <a:stretch>
                  <a:fillRect l="-2317" r="-772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A81894-DABB-4FB6-BAA9-A8822596E51F}"/>
                  </a:ext>
                </a:extLst>
              </p:cNvPr>
              <p:cNvSpPr txBox="1"/>
              <p:nvPr/>
            </p:nvSpPr>
            <p:spPr>
              <a:xfrm>
                <a:off x="5022921" y="3029761"/>
                <a:ext cx="156017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𝑔𝑒𝑛𝑒𝑠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1, 2, 3, ……,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A81894-DABB-4FB6-BAA9-A8822596E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921" y="3029761"/>
                <a:ext cx="1560171" cy="215444"/>
              </a:xfrm>
              <a:prstGeom prst="rect">
                <a:avLst/>
              </a:prstGeom>
              <a:blipFill>
                <a:blip r:embed="rId6"/>
                <a:stretch>
                  <a:fillRect l="-2734" r="-78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059073-2659-4CCD-B4EC-AECACA9CA901}"/>
                  </a:ext>
                </a:extLst>
              </p:cNvPr>
              <p:cNvSpPr txBox="1"/>
              <p:nvPr/>
            </p:nvSpPr>
            <p:spPr>
              <a:xfrm>
                <a:off x="6708351" y="3029761"/>
                <a:ext cx="325377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𝑝𝑟𝑖𝑛𝑐𝑖𝑝𝑙𝑒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𝑐𝑜𝑚𝑝𝑜𝑛𝑒𝑛𝑡𝑠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𝑃𝐶𝑠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1, 2, 3, ……,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059073-2659-4CCD-B4EC-AECACA9CA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351" y="3029761"/>
                <a:ext cx="3253775" cy="215444"/>
              </a:xfrm>
              <a:prstGeom prst="rect">
                <a:avLst/>
              </a:prstGeom>
              <a:blipFill>
                <a:blip r:embed="rId7"/>
                <a:stretch>
                  <a:fillRect l="-1311" r="-562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C4AFCDE9-3D5A-4F00-9D9F-B24BA673841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37"/>
          <a:stretch/>
        </p:blipFill>
        <p:spPr>
          <a:xfrm>
            <a:off x="1468325" y="3538064"/>
            <a:ext cx="5486267" cy="29337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8C703B-86DA-4C7E-A8D2-6E21DC779F80}"/>
              </a:ext>
            </a:extLst>
          </p:cNvPr>
          <p:cNvCxnSpPr/>
          <p:nvPr/>
        </p:nvCxnSpPr>
        <p:spPr>
          <a:xfrm>
            <a:off x="2852670" y="3583140"/>
            <a:ext cx="0" cy="2704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291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4D3B5-EAF4-4CA6-A077-5C49D46C6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B99FDEE-D594-4F5B-BCCE-8D4641185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0488" y="3644502"/>
            <a:ext cx="7868748" cy="284837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0FE88C-78A5-4F7D-BBE9-E9182CB31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71" y="1908286"/>
            <a:ext cx="10802858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459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F10EF-935A-4541-B33A-0BF8AB77B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C6880-8781-4C3F-8E75-B4C301954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25D208-39B6-4F87-A7D3-6B6F72F5E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442" y="2477081"/>
            <a:ext cx="6735115" cy="15242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3929C5-C862-43FB-9B2E-CEE41012D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564" y="4246048"/>
            <a:ext cx="5410955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564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3EEEB-CA59-4077-8A20-97CC9BCC3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ABA04-92FB-4C43-9274-4537E38BC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731A14-AA31-4CA3-A7B5-39AD7683C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441" y="170995"/>
            <a:ext cx="8545118" cy="651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689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61EF9-4EE8-4300-9DFE-E6E6FA652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DFD986-4B58-4C75-8B2C-BADBB2BE8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54791"/>
            <a:ext cx="5428978" cy="435133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600EB2-33FE-49D8-8D73-2755F4B4C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804" y="2601803"/>
            <a:ext cx="1933845" cy="18862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41035-B41D-4C8A-B9D4-82F894B0D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9457" y="2601803"/>
            <a:ext cx="122192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48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8CF28-4EEC-42C6-967C-956456FA1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3EC940-B88D-49F3-A5F8-DC0C59B4CD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00500" y="2382044"/>
            <a:ext cx="4191000" cy="32385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E99893-2C0D-40A6-9AC9-2105D4AD019D}"/>
              </a:ext>
            </a:extLst>
          </p:cNvPr>
          <p:cNvSpPr txBox="1"/>
          <p:nvPr/>
        </p:nvSpPr>
        <p:spPr>
          <a:xfrm>
            <a:off x="6188299" y="3167390"/>
            <a:ext cx="21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5B33E7-4497-4EBC-B565-35EC4CD29662}"/>
              </a:ext>
            </a:extLst>
          </p:cNvPr>
          <p:cNvSpPr txBox="1"/>
          <p:nvPr/>
        </p:nvSpPr>
        <p:spPr>
          <a:xfrm>
            <a:off x="5600164" y="3216759"/>
            <a:ext cx="21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ED2966-0F01-479B-965B-4CE0C1272451}"/>
              </a:ext>
            </a:extLst>
          </p:cNvPr>
          <p:cNvSpPr txBox="1"/>
          <p:nvPr/>
        </p:nvSpPr>
        <p:spPr>
          <a:xfrm>
            <a:off x="5889938" y="3410755"/>
            <a:ext cx="298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B’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34E1D3-A24B-40B0-B62A-1E45E4FE805A}"/>
              </a:ext>
            </a:extLst>
          </p:cNvPr>
          <p:cNvSpPr txBox="1"/>
          <p:nvPr/>
        </p:nvSpPr>
        <p:spPr>
          <a:xfrm>
            <a:off x="5220237" y="3588227"/>
            <a:ext cx="21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003487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C783C-9F75-41F8-8DF3-8F9FC293E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LM0610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EB66A-85AA-4D79-B9EB-92A82FCCF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065"/>
          <a:stretch/>
        </p:blipFill>
        <p:spPr>
          <a:xfrm>
            <a:off x="112639" y="1759539"/>
            <a:ext cx="4246860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B72444-6EAA-43D2-AABD-02197868E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325" y="2166761"/>
            <a:ext cx="5029902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1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FD2B4-33D6-4D2C-9DB5-4469E2696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75BA8-5101-474F-A6E0-EE7475375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2FDE86-F682-405B-A01E-5C6EC7C32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115" y="2669221"/>
            <a:ext cx="5191850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28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24D17-4E87-40A9-997E-05D6E5021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422BBE-11B1-43DA-8401-DF25A52F5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137"/>
          <a:stretch/>
        </p:blipFill>
        <p:spPr>
          <a:xfrm>
            <a:off x="236574" y="2176854"/>
            <a:ext cx="6210408" cy="25435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73681C-E290-4CBE-ADB9-74D6C18BA2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50"/>
          <a:stretch/>
        </p:blipFill>
        <p:spPr>
          <a:xfrm>
            <a:off x="6446982" y="2176854"/>
            <a:ext cx="2429164" cy="254353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5F0DDFC-8995-4F6A-A36A-9318764C8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46982" y="4563442"/>
            <a:ext cx="2176950" cy="156942"/>
          </a:xfrm>
        </p:spPr>
      </p:pic>
    </p:spTree>
    <p:extLst>
      <p:ext uri="{BB962C8B-B14F-4D97-AF65-F5344CB8AC3E}">
        <p14:creationId xmlns:p14="http://schemas.microsoft.com/office/powerpoint/2010/main" val="12108529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FA5C80-0DA9-4FA2-94DD-24C3B1B3D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326" y="866700"/>
            <a:ext cx="9373386" cy="5124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E06FFA-B499-4C2E-930B-11B3B6236571}"/>
              </a:ext>
            </a:extLst>
          </p:cNvPr>
          <p:cNvSpPr txBox="1"/>
          <p:nvPr/>
        </p:nvSpPr>
        <p:spPr>
          <a:xfrm>
            <a:off x="3808428" y="5530134"/>
            <a:ext cx="4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E1441B-FCAF-4BE0-8CE2-49C14CF07A6A}"/>
              </a:ext>
            </a:extLst>
          </p:cNvPr>
          <p:cNvSpPr txBox="1"/>
          <p:nvPr/>
        </p:nvSpPr>
        <p:spPr>
          <a:xfrm>
            <a:off x="3808428" y="4908668"/>
            <a:ext cx="4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E7DA11-BEFE-440A-99AD-4C439308CC49}"/>
              </a:ext>
            </a:extLst>
          </p:cNvPr>
          <p:cNvSpPr txBox="1"/>
          <p:nvPr/>
        </p:nvSpPr>
        <p:spPr>
          <a:xfrm>
            <a:off x="3808427" y="5219401"/>
            <a:ext cx="4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B47CC2-7DAA-49CC-BBF3-CE4296E2DE0A}"/>
              </a:ext>
            </a:extLst>
          </p:cNvPr>
          <p:cNvSpPr txBox="1"/>
          <p:nvPr/>
        </p:nvSpPr>
        <p:spPr>
          <a:xfrm>
            <a:off x="3808423" y="3611234"/>
            <a:ext cx="4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(6)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3D7F25-7F73-454B-AE37-ED56BBAB364C}"/>
              </a:ext>
            </a:extLst>
          </p:cNvPr>
          <p:cNvSpPr txBox="1"/>
          <p:nvPr/>
        </p:nvSpPr>
        <p:spPr>
          <a:xfrm>
            <a:off x="3808420" y="2947361"/>
            <a:ext cx="4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(4)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AF514E-FDA1-49D2-833F-F3608C60E448}"/>
              </a:ext>
            </a:extLst>
          </p:cNvPr>
          <p:cNvSpPr txBox="1"/>
          <p:nvPr/>
        </p:nvSpPr>
        <p:spPr>
          <a:xfrm>
            <a:off x="3808421" y="3285201"/>
            <a:ext cx="4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(5)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503F8C-9DB8-45C8-98F8-A30A2623A50E}"/>
              </a:ext>
            </a:extLst>
          </p:cNvPr>
          <p:cNvSpPr txBox="1"/>
          <p:nvPr/>
        </p:nvSpPr>
        <p:spPr>
          <a:xfrm>
            <a:off x="3808425" y="3965410"/>
            <a:ext cx="4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(7)</a:t>
            </a:r>
          </a:p>
        </p:txBody>
      </p:sp>
    </p:spTree>
    <p:extLst>
      <p:ext uri="{BB962C8B-B14F-4D97-AF65-F5344CB8AC3E}">
        <p14:creationId xmlns:p14="http://schemas.microsoft.com/office/powerpoint/2010/main" val="227936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A27F9-CF57-4829-8E2B-2B876916A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BD709-D357-469A-ABCB-FF71C4086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1CB306-A8CC-4739-A078-F35266363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724" y="0"/>
            <a:ext cx="91965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779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A889B-60B7-4327-AD3E-134490012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99BA6-62EF-4F73-A0C7-D1BBC9127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D7694A-F0A3-4768-A955-9E0902598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92" y="104311"/>
            <a:ext cx="10860016" cy="664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0941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87983-B736-4DA3-A85E-229802D67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6F61A-C0BB-4683-ABDD-ECF8EDEB2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95A605-4280-4689-86F3-A7D7339AD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790" y="553825"/>
            <a:ext cx="9259592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448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A17DF-2883-4D72-AD85-D2DC60AFB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3B70F2B-196F-4495-801A-2916EA3DD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738FADF-7898-45F8-BF2A-2DB23F9E7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14" y="1371313"/>
            <a:ext cx="9107171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858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044F4-A826-4440-87AE-232B3F329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72153-8DD2-444A-AAFF-8BF3B6C21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3A27AC-BB03-4EC4-9696-C21D3354E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44" y="737812"/>
            <a:ext cx="11002911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960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C3349-27C8-4E7E-A768-B09674C1E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1603E-DF37-4D3A-B039-C55845F53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DF82B2-82B6-48DF-BFD3-280946F2F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967" y="347232"/>
            <a:ext cx="9612066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349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95D2E-2092-48EB-985C-07E492E4B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4CF4C-C8AB-4669-9C0A-D9AAD0700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1D294A-2FAD-47E4-B36F-B4520D987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047" y="1533260"/>
            <a:ext cx="7925906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317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99F3-E8EA-4A7F-8CDE-867A8C5E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DBDD0-5A05-4AD9-B68B-E8FCED1E0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B7D93E-E4CA-42F9-9639-39A887412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34" y="366285"/>
            <a:ext cx="10612331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322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5BA4-5A44-4D90-BBC3-3CB658D3F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ECE99-273A-45F9-9AB4-EEEE9C048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C9BD6F-B1A2-4789-A42E-77906F2CE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256" y="1190312"/>
            <a:ext cx="9945488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70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147D9-D49D-4759-A5E6-8D48519E5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Table&#10;&#10;Description automatically generated with low confidence">
            <a:extLst>
              <a:ext uri="{FF2B5EF4-FFF2-40B4-BE49-F238E27FC236}">
                <a16:creationId xmlns:a16="http://schemas.microsoft.com/office/drawing/2014/main" id="{0B1995B0-420F-4F41-B496-08E64A4FA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623" y="4483177"/>
            <a:ext cx="1322947" cy="1152244"/>
          </a:xfrm>
        </p:spPr>
      </p:pic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5F84E269-F567-4DC7-AF1B-07B68E04F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757" y="3260599"/>
            <a:ext cx="5827790" cy="359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676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2BE34-A976-46D0-8E59-407D228DB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04314-83FF-4859-B6FE-BEE0336FC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54DA0E-25B3-4E60-A433-870F3945C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836" y="1647576"/>
            <a:ext cx="8440328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682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DD1EF-66F9-4594-891D-45BED791A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F1EC4-C963-44D4-A6BD-01538E67F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589921-385E-4272-953B-F2E42365A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337" y="1709497"/>
            <a:ext cx="7173326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829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800C9-3CDD-4CAD-9E7C-6AA13A7AC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B09A0-EFBE-4799-B27E-18E752FCB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EF0F85-147F-4D50-A9F2-F0EEDF4A3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080" y="0"/>
            <a:ext cx="7959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736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91F19-01B9-4892-9752-4CC2F40C1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F69-9ACD-4593-8BDB-688DE32BC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7A99E-85E5-4EFE-8124-B8DCC8D90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277" y="0"/>
            <a:ext cx="8439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906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294FEF-B8D1-4FC3-A769-D1D0DA08CD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926"/>
          <a:stretch/>
        </p:blipFill>
        <p:spPr>
          <a:xfrm>
            <a:off x="1096973" y="976374"/>
            <a:ext cx="3172268" cy="1844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367747-C2A0-4F32-8D29-BCF39DAD12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898"/>
          <a:stretch/>
        </p:blipFill>
        <p:spPr>
          <a:xfrm>
            <a:off x="1096973" y="3062752"/>
            <a:ext cx="3172268" cy="27995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C2A669-BEED-46FA-B14A-343B552588BC}"/>
              </a:ext>
            </a:extLst>
          </p:cNvPr>
          <p:cNvSpPr txBox="1"/>
          <p:nvPr/>
        </p:nvSpPr>
        <p:spPr>
          <a:xfrm>
            <a:off x="2409431" y="2693420"/>
            <a:ext cx="54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CC236BD8-5BFC-4714-8F16-FAC1431DB0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9970443"/>
                  </p:ext>
                </p:extLst>
              </p:nvPr>
            </p:nvGraphicFramePr>
            <p:xfrm>
              <a:off x="4687909" y="1898423"/>
              <a:ext cx="4378695" cy="25958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5739">
                      <a:extLst>
                        <a:ext uri="{9D8B030D-6E8A-4147-A177-3AD203B41FA5}">
                          <a16:colId xmlns:a16="http://schemas.microsoft.com/office/drawing/2014/main" val="1618095111"/>
                        </a:ext>
                      </a:extLst>
                    </a:gridCol>
                    <a:gridCol w="875739">
                      <a:extLst>
                        <a:ext uri="{9D8B030D-6E8A-4147-A177-3AD203B41FA5}">
                          <a16:colId xmlns:a16="http://schemas.microsoft.com/office/drawing/2014/main" val="3721353399"/>
                        </a:ext>
                      </a:extLst>
                    </a:gridCol>
                    <a:gridCol w="875739">
                      <a:extLst>
                        <a:ext uri="{9D8B030D-6E8A-4147-A177-3AD203B41FA5}">
                          <a16:colId xmlns:a16="http://schemas.microsoft.com/office/drawing/2014/main" val="3307334873"/>
                        </a:ext>
                      </a:extLst>
                    </a:gridCol>
                    <a:gridCol w="875739">
                      <a:extLst>
                        <a:ext uri="{9D8B030D-6E8A-4147-A177-3AD203B41FA5}">
                          <a16:colId xmlns:a16="http://schemas.microsoft.com/office/drawing/2014/main" val="1685848981"/>
                        </a:ext>
                      </a:extLst>
                    </a:gridCol>
                    <a:gridCol w="875739">
                      <a:extLst>
                        <a:ext uri="{9D8B030D-6E8A-4147-A177-3AD203B41FA5}">
                          <a16:colId xmlns:a16="http://schemas.microsoft.com/office/drawing/2014/main" val="107243042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en-US" altLang="zh-CN" sz="1200" dirty="0"/>
                            <a:t>Cell type 1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Cell type 2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Cell type 3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Cell type 4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Cell type 5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397701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40098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345502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2233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808437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40557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090759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CC236BD8-5BFC-4714-8F16-FAC1431DB0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9970443"/>
                  </p:ext>
                </p:extLst>
              </p:nvPr>
            </p:nvGraphicFramePr>
            <p:xfrm>
              <a:off x="4687909" y="1898423"/>
              <a:ext cx="4378695" cy="25958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5739">
                      <a:extLst>
                        <a:ext uri="{9D8B030D-6E8A-4147-A177-3AD203B41FA5}">
                          <a16:colId xmlns:a16="http://schemas.microsoft.com/office/drawing/2014/main" val="1618095111"/>
                        </a:ext>
                      </a:extLst>
                    </a:gridCol>
                    <a:gridCol w="875739">
                      <a:extLst>
                        <a:ext uri="{9D8B030D-6E8A-4147-A177-3AD203B41FA5}">
                          <a16:colId xmlns:a16="http://schemas.microsoft.com/office/drawing/2014/main" val="3721353399"/>
                        </a:ext>
                      </a:extLst>
                    </a:gridCol>
                    <a:gridCol w="875739">
                      <a:extLst>
                        <a:ext uri="{9D8B030D-6E8A-4147-A177-3AD203B41FA5}">
                          <a16:colId xmlns:a16="http://schemas.microsoft.com/office/drawing/2014/main" val="3307334873"/>
                        </a:ext>
                      </a:extLst>
                    </a:gridCol>
                    <a:gridCol w="875739">
                      <a:extLst>
                        <a:ext uri="{9D8B030D-6E8A-4147-A177-3AD203B41FA5}">
                          <a16:colId xmlns:a16="http://schemas.microsoft.com/office/drawing/2014/main" val="1685848981"/>
                        </a:ext>
                      </a:extLst>
                    </a:gridCol>
                    <a:gridCol w="875739">
                      <a:extLst>
                        <a:ext uri="{9D8B030D-6E8A-4147-A177-3AD203B41FA5}">
                          <a16:colId xmlns:a16="http://schemas.microsoft.com/office/drawing/2014/main" val="107243042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en-US" altLang="zh-CN" sz="1200" dirty="0"/>
                            <a:t>Cell type 1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Cell type 2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Cell type 3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Cell type 4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Cell type 5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397701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0000" r="-399306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1399" t="-100000" r="-201399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40098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345502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1399" t="-300000" r="-20139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2233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808437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500000" r="-299306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9306" t="-500000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0557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090759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38E85EE7-E836-4F66-BE64-57551D7EE2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1434410"/>
                  </p:ext>
                </p:extLst>
              </p:nvPr>
            </p:nvGraphicFramePr>
            <p:xfrm>
              <a:off x="9414382" y="1898423"/>
              <a:ext cx="1957662" cy="25958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78831">
                      <a:extLst>
                        <a:ext uri="{9D8B030D-6E8A-4147-A177-3AD203B41FA5}">
                          <a16:colId xmlns:a16="http://schemas.microsoft.com/office/drawing/2014/main" val="4289301819"/>
                        </a:ext>
                      </a:extLst>
                    </a:gridCol>
                    <a:gridCol w="978831">
                      <a:extLst>
                        <a:ext uri="{9D8B030D-6E8A-4147-A177-3AD203B41FA5}">
                          <a16:colId xmlns:a16="http://schemas.microsoft.com/office/drawing/2014/main" val="36843726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Covariate 1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Covariate 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621238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644058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820786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561283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30417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862631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63276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38E85EE7-E836-4F66-BE64-57551D7EE2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1434410"/>
                  </p:ext>
                </p:extLst>
              </p:nvPr>
            </p:nvGraphicFramePr>
            <p:xfrm>
              <a:off x="9414382" y="1898423"/>
              <a:ext cx="1957662" cy="25958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78831">
                      <a:extLst>
                        <a:ext uri="{9D8B030D-6E8A-4147-A177-3AD203B41FA5}">
                          <a16:colId xmlns:a16="http://schemas.microsoft.com/office/drawing/2014/main" val="4289301819"/>
                        </a:ext>
                      </a:extLst>
                    </a:gridCol>
                    <a:gridCol w="978831">
                      <a:extLst>
                        <a:ext uri="{9D8B030D-6E8A-4147-A177-3AD203B41FA5}">
                          <a16:colId xmlns:a16="http://schemas.microsoft.com/office/drawing/2014/main" val="36843726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Covariate 1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Covariate 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621238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0000" r="-100000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100000" b="-5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44058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00000" r="-1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820786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561283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30417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500000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62631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632763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1470209-B6B4-44D3-AF98-61C84F2650E9}"/>
              </a:ext>
            </a:extLst>
          </p:cNvPr>
          <p:cNvSpPr txBox="1"/>
          <p:nvPr/>
        </p:nvSpPr>
        <p:spPr>
          <a:xfrm>
            <a:off x="6144724" y="1349062"/>
            <a:ext cx="1465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 matrix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4BBFEC-CDAC-4817-BA13-4D249C8C5A60}"/>
              </a:ext>
            </a:extLst>
          </p:cNvPr>
          <p:cNvSpPr txBox="1"/>
          <p:nvPr/>
        </p:nvSpPr>
        <p:spPr>
          <a:xfrm>
            <a:off x="9660681" y="1349062"/>
            <a:ext cx="1465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 matrix</a:t>
            </a:r>
          </a:p>
        </p:txBody>
      </p:sp>
    </p:spTree>
    <p:extLst>
      <p:ext uri="{BB962C8B-B14F-4D97-AF65-F5344CB8AC3E}">
        <p14:creationId xmlns:p14="http://schemas.microsoft.com/office/powerpoint/2010/main" val="12175557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175C1594-4DA4-4986-A8DC-C968D456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DCATS </a:t>
            </a:r>
            <a:r>
              <a:rPr lang="en-US" altLang="zh-CN" dirty="0"/>
              <a:t>supplementary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3" name="Table 5">
                <a:extLst>
                  <a:ext uri="{FF2B5EF4-FFF2-40B4-BE49-F238E27FC236}">
                    <a16:creationId xmlns:a16="http://schemas.microsoft.com/office/drawing/2014/main" id="{D1B2143E-95DD-4731-942A-3E7D70AABB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7134589"/>
                  </p:ext>
                </p:extLst>
              </p:nvPr>
            </p:nvGraphicFramePr>
            <p:xfrm>
              <a:off x="5042705" y="2120278"/>
              <a:ext cx="804930" cy="731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31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𝐴𝐴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𝐾𝐾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3" name="Table 5">
                <a:extLst>
                  <a:ext uri="{FF2B5EF4-FFF2-40B4-BE49-F238E27FC236}">
                    <a16:creationId xmlns:a16="http://schemas.microsoft.com/office/drawing/2014/main" id="{D1B2143E-95DD-4731-942A-3E7D70AABB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87134589"/>
                  </p:ext>
                </p:extLst>
              </p:nvPr>
            </p:nvGraphicFramePr>
            <p:xfrm>
              <a:off x="5042705" y="2120278"/>
              <a:ext cx="804930" cy="731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31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202273" b="-2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7778" r="-97778" b="-2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97561" r="-202273" b="-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7778" t="-97561" r="-97778" b="-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2273" t="-97561" b="-975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7778" t="-202500" r="-9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2273" t="-2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Arrow: Right 23">
            <a:extLst>
              <a:ext uri="{FF2B5EF4-FFF2-40B4-BE49-F238E27FC236}">
                <a16:creationId xmlns:a16="http://schemas.microsoft.com/office/drawing/2014/main" id="{C40902A5-EAE5-4190-B1CA-6A1516DD65E0}"/>
              </a:ext>
            </a:extLst>
          </p:cNvPr>
          <p:cNvSpPr/>
          <p:nvPr/>
        </p:nvSpPr>
        <p:spPr>
          <a:xfrm>
            <a:off x="4802187" y="3068178"/>
            <a:ext cx="1304854" cy="298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DC4950-33E2-4228-91DC-5F5116FC7D46}"/>
              </a:ext>
            </a:extLst>
          </p:cNvPr>
          <p:cNvSpPr txBox="1"/>
          <p:nvPr/>
        </p:nvSpPr>
        <p:spPr>
          <a:xfrm>
            <a:off x="4796742" y="1848301"/>
            <a:ext cx="12888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Confusion Matrix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D8890C-3C40-4CCE-9273-B0C5DA1A6E6C}"/>
              </a:ext>
            </a:extLst>
          </p:cNvPr>
          <p:cNvSpPr txBox="1"/>
          <p:nvPr/>
        </p:nvSpPr>
        <p:spPr>
          <a:xfrm>
            <a:off x="6706284" y="1815953"/>
            <a:ext cx="1329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Latent True Matrix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FBDE15-BB04-4613-A3AD-6ECC31BCF438}"/>
              </a:ext>
            </a:extLst>
          </p:cNvPr>
          <p:cNvSpPr txBox="1"/>
          <p:nvPr/>
        </p:nvSpPr>
        <p:spPr>
          <a:xfrm>
            <a:off x="7164654" y="4262347"/>
            <a:ext cx="61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2" name="Table 12">
                <a:extLst>
                  <a:ext uri="{FF2B5EF4-FFF2-40B4-BE49-F238E27FC236}">
                    <a16:creationId xmlns:a16="http://schemas.microsoft.com/office/drawing/2014/main" id="{DF6DE361-ADA9-4B33-B44E-DE3AF03004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9734101"/>
                  </p:ext>
                </p:extLst>
              </p:nvPr>
            </p:nvGraphicFramePr>
            <p:xfrm>
              <a:off x="10808" y="2414819"/>
              <a:ext cx="2926080" cy="1463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161809511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721353399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307334873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685848981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en-US" altLang="zh-CN" sz="1000" dirty="0"/>
                            <a:t>Cell type 1</a:t>
                          </a:r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dirty="0"/>
                            <a:t>Cell type 2</a:t>
                          </a:r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3977013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en-US" sz="1000" dirty="0"/>
                            <a:t>Sample 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00985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/>
                            <a:t>Sample 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455020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/>
                            <a:t>Sample 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23354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084372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/>
                            <a:t>Sample </a:t>
                          </a:r>
                          <a14:m>
                            <m:oMath xmlns:m="http://schemas.openxmlformats.org/officeDocument/2006/math"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𝑖𝐾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05571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2" name="Table 12">
                <a:extLst>
                  <a:ext uri="{FF2B5EF4-FFF2-40B4-BE49-F238E27FC236}">
                    <a16:creationId xmlns:a16="http://schemas.microsoft.com/office/drawing/2014/main" id="{DF6DE361-ADA9-4B33-B44E-DE3AF03004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9734101"/>
                  </p:ext>
                </p:extLst>
              </p:nvPr>
            </p:nvGraphicFramePr>
            <p:xfrm>
              <a:off x="10808" y="2414819"/>
              <a:ext cx="2926080" cy="1463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161809511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721353399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307334873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685848981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en-US" altLang="zh-CN" sz="1000" dirty="0"/>
                            <a:t>Cell type 1</a:t>
                          </a:r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dirty="0"/>
                            <a:t>Cell type 2</a:t>
                          </a:r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833" b="-51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977013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en-US" sz="1000" dirty="0"/>
                            <a:t>Sample 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9174" t="-100000" r="-198347" b="-41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009851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/>
                            <a:t>Sample 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455020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/>
                            <a:t>Sample 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833" t="-302500" r="-100000" b="-2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233549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402500" r="-300833" b="-1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0843721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502500" r="-300833" b="-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9174" t="-502500" r="-198347" b="-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833" t="-502500" b="-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05571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3" name="Table 42">
                <a:extLst>
                  <a:ext uri="{FF2B5EF4-FFF2-40B4-BE49-F238E27FC236}">
                    <a16:creationId xmlns:a16="http://schemas.microsoft.com/office/drawing/2014/main" id="{794CDC07-6672-475B-9D8C-97DCD0534E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7022056"/>
                  </p:ext>
                </p:extLst>
              </p:nvPr>
            </p:nvGraphicFramePr>
            <p:xfrm>
              <a:off x="3025215" y="2408409"/>
              <a:ext cx="1645920" cy="147529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22960">
                      <a:extLst>
                        <a:ext uri="{9D8B030D-6E8A-4147-A177-3AD203B41FA5}">
                          <a16:colId xmlns:a16="http://schemas.microsoft.com/office/drawing/2014/main" val="4289301819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3684372605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dirty="0"/>
                            <a:t>Covariate 1</a:t>
                          </a:r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6212388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440580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207869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612830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04174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626312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3" name="Table 42">
                <a:extLst>
                  <a:ext uri="{FF2B5EF4-FFF2-40B4-BE49-F238E27FC236}">
                    <a16:creationId xmlns:a16="http://schemas.microsoft.com/office/drawing/2014/main" id="{794CDC07-6672-475B-9D8C-97DCD0534E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67022056"/>
                  </p:ext>
                </p:extLst>
              </p:nvPr>
            </p:nvGraphicFramePr>
            <p:xfrm>
              <a:off x="3025215" y="2408409"/>
              <a:ext cx="1645920" cy="147529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22960">
                      <a:extLst>
                        <a:ext uri="{9D8B030D-6E8A-4147-A177-3AD203B41FA5}">
                          <a16:colId xmlns:a16="http://schemas.microsoft.com/office/drawing/2014/main" val="4289301819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3684372605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dirty="0"/>
                            <a:t>Covariate 1</a:t>
                          </a:r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741" b="-5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2123883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0000" r="-99265" b="-40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741" t="-100000" b="-4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440580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00000" r="-99265" b="-30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2078698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6128309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402500" r="-99265" b="-1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741" t="-402500" b="-1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041748"/>
                      </a:ext>
                    </a:extLst>
                  </a:tr>
                  <a:tr h="2560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741" t="-47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62631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35FE4455-2949-4405-A35C-71D97F9E5DA8}"/>
              </a:ext>
            </a:extLst>
          </p:cNvPr>
          <p:cNvSpPr txBox="1"/>
          <p:nvPr/>
        </p:nvSpPr>
        <p:spPr>
          <a:xfrm>
            <a:off x="1390508" y="2064357"/>
            <a:ext cx="9534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count matrix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3DFB15B-4C97-45C6-8781-91C8C91A091B}"/>
              </a:ext>
            </a:extLst>
          </p:cNvPr>
          <p:cNvSpPr txBox="1"/>
          <p:nvPr/>
        </p:nvSpPr>
        <p:spPr>
          <a:xfrm>
            <a:off x="3330064" y="2059270"/>
            <a:ext cx="10276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design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4D63D4AA-F38F-4C6E-AC45-D1A6C4A0B3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8182991"/>
                  </p:ext>
                </p:extLst>
              </p:nvPr>
            </p:nvGraphicFramePr>
            <p:xfrm>
              <a:off x="6238093" y="2336658"/>
              <a:ext cx="2194560" cy="1463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3850665114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2616015709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538109585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en-US" altLang="zh-CN" sz="1000" dirty="0"/>
                            <a:t>Cell type 1</a:t>
                          </a:r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dirty="0"/>
                            <a:t>Cell type 2</a:t>
                          </a:r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7988563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964261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94378970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5003577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1361478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𝑖𝐾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673949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4D63D4AA-F38F-4C6E-AC45-D1A6C4A0B3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8182991"/>
                  </p:ext>
                </p:extLst>
              </p:nvPr>
            </p:nvGraphicFramePr>
            <p:xfrm>
              <a:off x="6238093" y="2336658"/>
              <a:ext cx="2194560" cy="1463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3850665114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2616015709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538109585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en-US" altLang="zh-CN" sz="1000" dirty="0"/>
                            <a:t>Cell type 1</a:t>
                          </a:r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dirty="0"/>
                            <a:t>Cell type 2</a:t>
                          </a:r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1667" r="-1667" b="-5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9885635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833" t="-100000" r="-202500" b="-40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964261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94378970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0000" t="-302500" r="-100826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5003577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13614785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833" t="-502500" r="-202500" b="-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1667" t="-502500" r="-1667" b="-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673949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CDA39D63-22D5-47FF-8C58-ACFFA1D003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0272814"/>
                  </p:ext>
                </p:extLst>
              </p:nvPr>
            </p:nvGraphicFramePr>
            <p:xfrm>
              <a:off x="6238093" y="4685682"/>
              <a:ext cx="2468880" cy="123361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22960">
                      <a:extLst>
                        <a:ext uri="{9D8B030D-6E8A-4147-A177-3AD203B41FA5}">
                          <a16:colId xmlns:a16="http://schemas.microsoft.com/office/drawing/2014/main" val="3850665114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2616015709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1538109585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b="1" dirty="0"/>
                            <a:t>Covariate 1</a:t>
                          </a:r>
                          <a:endParaRPr lang="en-US" sz="1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7988563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b="1" dirty="0"/>
                            <a:t>Cell type 1</a:t>
                          </a:r>
                          <a:endParaRPr lang="en-US" sz="1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sz="1000" b="1" i="1" smtClean="0"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964261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b="1" dirty="0"/>
                            <a:t>Cell type 2</a:t>
                          </a:r>
                          <a:endParaRPr lang="en-US" sz="1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94378970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b="1" dirty="0">
                            <a:ea typeface="Cambria Math" panose="02040503050406030204" pitchFamily="18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5003577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b="1" dirty="0"/>
                            <a:t>Cell type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0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oMath>
                          </a14:m>
                          <a:endParaRPr lang="en-US" sz="1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sz="1000" b="1" i="1" smtClean="0">
                                        <a:latin typeface="Cambria Math" panose="02040503050406030204" pitchFamily="18" charset="0"/>
                                      </a:rPr>
                                      <m:t>𝑲𝒋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1361478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CDA39D63-22D5-47FF-8C58-ACFFA1D003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0272814"/>
                  </p:ext>
                </p:extLst>
              </p:nvPr>
            </p:nvGraphicFramePr>
            <p:xfrm>
              <a:off x="6238093" y="4685682"/>
              <a:ext cx="2468880" cy="123361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22960">
                      <a:extLst>
                        <a:ext uri="{9D8B030D-6E8A-4147-A177-3AD203B41FA5}">
                          <a16:colId xmlns:a16="http://schemas.microsoft.com/office/drawing/2014/main" val="3850665114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2616015709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1538109585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b="1" dirty="0"/>
                            <a:t>Covariate 1</a:t>
                          </a:r>
                          <a:endParaRPr lang="en-US" sz="1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741" b="-41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9885635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b="1" dirty="0"/>
                            <a:t>Cell type 1</a:t>
                          </a:r>
                          <a:endParaRPr lang="en-US" sz="1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99265" t="-97561" r="-99265" b="-3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741" t="-97561" b="-30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964261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b="1" dirty="0"/>
                            <a:t>Cell type 2</a:t>
                          </a:r>
                          <a:endParaRPr lang="en-US" sz="1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94378970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302500" r="-200741" b="-1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99265" t="-302500" r="-99265" b="-1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741" t="-302500" b="-1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5003577"/>
                      </a:ext>
                    </a:extLst>
                  </a:tr>
                  <a:tr h="2582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374419" r="-200741" b="-6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741" t="-374419" b="-69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36147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3" name="Left Bracket 52">
            <a:extLst>
              <a:ext uri="{FF2B5EF4-FFF2-40B4-BE49-F238E27FC236}">
                <a16:creationId xmlns:a16="http://schemas.microsoft.com/office/drawing/2014/main" id="{B106601F-218E-40FD-9E18-68ADEB823A0A}"/>
              </a:ext>
            </a:extLst>
          </p:cNvPr>
          <p:cNvSpPr/>
          <p:nvPr/>
        </p:nvSpPr>
        <p:spPr>
          <a:xfrm>
            <a:off x="1867229" y="4380921"/>
            <a:ext cx="476722" cy="1654935"/>
          </a:xfrm>
          <a:prstGeom prst="leftBracket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A9E7170-D03B-4FF6-9135-D2192C880ECE}"/>
                  </a:ext>
                </a:extLst>
              </p:cNvPr>
              <p:cNvSpPr txBox="1"/>
              <p:nvPr/>
            </p:nvSpPr>
            <p:spPr>
              <a:xfrm>
                <a:off x="225213" y="4685682"/>
                <a:ext cx="14250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𝐵𝑒𝑡𝑎𝐵𝑖𝑛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𝐺𝐿𝑀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A9E7170-D03B-4FF6-9135-D2192C880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13" y="4685682"/>
                <a:ext cx="1425070" cy="276999"/>
              </a:xfrm>
              <a:prstGeom prst="rect">
                <a:avLst/>
              </a:prstGeom>
              <a:blipFill>
                <a:blip r:embed="rId7"/>
                <a:stretch>
                  <a:fillRect l="-3846" r="-2991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row: Right 63">
            <a:extLst>
              <a:ext uri="{FF2B5EF4-FFF2-40B4-BE49-F238E27FC236}">
                <a16:creationId xmlns:a16="http://schemas.microsoft.com/office/drawing/2014/main" id="{C4EFBC96-724B-40EE-B81B-4EC8038F4A3A}"/>
              </a:ext>
            </a:extLst>
          </p:cNvPr>
          <p:cNvSpPr/>
          <p:nvPr/>
        </p:nvSpPr>
        <p:spPr>
          <a:xfrm>
            <a:off x="244532" y="5059009"/>
            <a:ext cx="1294494" cy="298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EF5A3CB-B0FB-475C-B714-EDA65C4A1978}"/>
              </a:ext>
            </a:extLst>
          </p:cNvPr>
          <p:cNvSpPr txBox="1"/>
          <p:nvPr/>
        </p:nvSpPr>
        <p:spPr>
          <a:xfrm>
            <a:off x="1867229" y="5723492"/>
            <a:ext cx="476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8C2009F-65BA-4CE9-8D7B-90B461531C72}"/>
              </a:ext>
            </a:extLst>
          </p:cNvPr>
          <p:cNvSpPr txBox="1"/>
          <p:nvPr/>
        </p:nvSpPr>
        <p:spPr>
          <a:xfrm>
            <a:off x="1867229" y="6028253"/>
            <a:ext cx="476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1AFA345-B3FC-4D15-83D9-6AEAE1A42B17}"/>
              </a:ext>
            </a:extLst>
          </p:cNvPr>
          <p:cNvSpPr txBox="1"/>
          <p:nvPr/>
        </p:nvSpPr>
        <p:spPr>
          <a:xfrm>
            <a:off x="2370794" y="4119311"/>
            <a:ext cx="2425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base model : null model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base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model : full model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76309CC-F257-4E84-B0C1-EEFC30DEF350}"/>
              </a:ext>
            </a:extLst>
          </p:cNvPr>
          <p:cNvSpPr txBox="1"/>
          <p:nvPr/>
        </p:nvSpPr>
        <p:spPr>
          <a:xfrm>
            <a:off x="2370794" y="5881967"/>
            <a:ext cx="2425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fixed overdispersion term </a:t>
            </a: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F871F5F4-F92C-4418-A2A0-01182FF8952E}"/>
              </a:ext>
            </a:extLst>
          </p:cNvPr>
          <p:cNvSpPr/>
          <p:nvPr/>
        </p:nvSpPr>
        <p:spPr>
          <a:xfrm>
            <a:off x="4801506" y="5059007"/>
            <a:ext cx="1294494" cy="298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7238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A4E6A-E74D-4097-B1F9-AFF677BB7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" descr="Figure A-1">
            <a:extLst>
              <a:ext uri="{FF2B5EF4-FFF2-40B4-BE49-F238E27FC236}">
                <a16:creationId xmlns:a16="http://schemas.microsoft.com/office/drawing/2014/main" id="{05FF7752-5401-4E42-BE49-9DD4F96195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3459734" y="3429000"/>
            <a:ext cx="1331595" cy="115951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F72BFC32-ABE7-4FCB-9718-41BF9B6B9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695" y="2179951"/>
            <a:ext cx="4572009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728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65307-299B-4BC4-82BE-85FA78A6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EB3222F8-9375-4242-B4F0-7391902559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5" y="2172490"/>
            <a:ext cx="4572009" cy="3657607"/>
          </a:xfrm>
        </p:spPr>
      </p:pic>
    </p:spTree>
    <p:extLst>
      <p:ext uri="{BB962C8B-B14F-4D97-AF65-F5344CB8AC3E}">
        <p14:creationId xmlns:p14="http://schemas.microsoft.com/office/powerpoint/2010/main" val="16463369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AB4CA-BA11-4F92-88BE-0FB5B2194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E47A993-ED18-4EB7-B90E-C6B72E88D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95496"/>
            <a:ext cx="4572009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9218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B927E16-6961-4CA7-98CE-78668C238620}"/>
              </a:ext>
            </a:extLst>
          </p:cNvPr>
          <p:cNvGrpSpPr/>
          <p:nvPr/>
        </p:nvGrpSpPr>
        <p:grpSpPr>
          <a:xfrm>
            <a:off x="838200" y="1860816"/>
            <a:ext cx="10645842" cy="4954578"/>
            <a:chOff x="838200" y="1860816"/>
            <a:chExt cx="10645842" cy="495457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88534D3-2B2A-468E-80DB-B6D0809C1995}"/>
                </a:ext>
              </a:extLst>
            </p:cNvPr>
            <p:cNvSpPr/>
            <p:nvPr/>
          </p:nvSpPr>
          <p:spPr>
            <a:xfrm>
              <a:off x="1189083" y="1860816"/>
              <a:ext cx="3032051" cy="93555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 Pool</a:t>
              </a:r>
            </a:p>
            <a:p>
              <a:pPr algn="ctr"/>
              <a:r>
                <a:rPr lang="en-US" dirty="0"/>
                <a:t>(gene expression matrix + true label)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326BF7E-DBC6-46A6-9299-22F23B816E31}"/>
                </a:ext>
              </a:extLst>
            </p:cNvPr>
            <p:cNvCxnSpPr/>
            <p:nvPr/>
          </p:nvCxnSpPr>
          <p:spPr>
            <a:xfrm>
              <a:off x="2115888" y="2987699"/>
              <a:ext cx="0" cy="4731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755DD4C-B0D7-4CCA-8B82-C68FE7B2CD0B}"/>
                    </a:ext>
                  </a:extLst>
                </p:cNvPr>
                <p:cNvSpPr txBox="1"/>
                <p:nvPr/>
              </p:nvSpPr>
              <p:spPr>
                <a:xfrm>
                  <a:off x="2307271" y="2914562"/>
                  <a:ext cx="548639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0" dirty="0"/>
                    <a:t>Step1: Cells Selection(for each </a:t>
                  </a:r>
                  <a:r>
                    <a:rPr lang="en-US" b="0" dirty="0" err="1"/>
                    <a:t>condtion</a:t>
                  </a:r>
                  <a:r>
                    <a:rPr lang="en-US" b="0" dirty="0"/>
                    <a:t>)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𝐷𝑖𝑟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𝑀𝑢𝑙𝑡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755DD4C-B0D7-4CCA-8B82-C68FE7B2CD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7271" y="2914562"/>
                  <a:ext cx="5486397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889" t="-4717" r="-70111" b="-75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31D6BD5-9DE2-4A59-9D10-30526A204DC2}"/>
                </a:ext>
              </a:extLst>
            </p:cNvPr>
            <p:cNvSpPr/>
            <p:nvPr/>
          </p:nvSpPr>
          <p:spPr>
            <a:xfrm>
              <a:off x="1189081" y="3685349"/>
              <a:ext cx="3032051" cy="93555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Selected Cells</a:t>
              </a:r>
            </a:p>
            <a:p>
              <a:pPr algn="ctr"/>
              <a:r>
                <a:rPr lang="en-US" dirty="0"/>
                <a:t>(Simulated data)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599B692-E7C9-455A-B97A-0C9E0BCAD859}"/>
                </a:ext>
              </a:extLst>
            </p:cNvPr>
            <p:cNvCxnSpPr/>
            <p:nvPr/>
          </p:nvCxnSpPr>
          <p:spPr>
            <a:xfrm>
              <a:off x="2158419" y="4772103"/>
              <a:ext cx="0" cy="4731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69A9B8-B77D-4D7F-B89D-F71DF59E051B}"/>
                </a:ext>
              </a:extLst>
            </p:cNvPr>
            <p:cNvSpPr txBox="1"/>
            <p:nvPr/>
          </p:nvSpPr>
          <p:spPr>
            <a:xfrm>
              <a:off x="2307271" y="4666575"/>
              <a:ext cx="54863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dirty="0"/>
                <a:t>Step2: Clustering 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92BFE65-CC1F-48CE-ADB1-988CD031EA2F}"/>
                </a:ext>
              </a:extLst>
            </p:cNvPr>
            <p:cNvSpPr/>
            <p:nvPr/>
          </p:nvSpPr>
          <p:spPr>
            <a:xfrm>
              <a:off x="1189081" y="5367479"/>
              <a:ext cx="3032051" cy="93555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count matrix +</a:t>
              </a:r>
            </a:p>
            <a:p>
              <a:pPr algn="ctr"/>
              <a:r>
                <a:rPr lang="en-US" dirty="0"/>
                <a:t>design matrix +</a:t>
              </a:r>
            </a:p>
            <a:p>
              <a:pPr algn="ctr"/>
              <a:r>
                <a:rPr lang="en-US" dirty="0"/>
                <a:t>confusion matrix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7710C08-8C69-4082-9D5A-FDEDC0ABE52B}"/>
                </a:ext>
              </a:extLst>
            </p:cNvPr>
            <p:cNvCxnSpPr>
              <a:cxnSpLocks/>
            </p:cNvCxnSpPr>
            <p:nvPr/>
          </p:nvCxnSpPr>
          <p:spPr>
            <a:xfrm>
              <a:off x="4586181" y="5844294"/>
              <a:ext cx="46428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C72F5F-81A1-48C5-BC59-1CC833961B5D}"/>
                </a:ext>
              </a:extLst>
            </p:cNvPr>
            <p:cNvSpPr txBox="1"/>
            <p:nvPr/>
          </p:nvSpPr>
          <p:spPr>
            <a:xfrm>
              <a:off x="5809804" y="5061068"/>
              <a:ext cx="567423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Step 3: Differential Composition Analysis</a:t>
              </a:r>
            </a:p>
            <a:p>
              <a:pPr lvl="1"/>
              <a:r>
                <a:rPr lang="en-US" dirty="0"/>
                <a:t>DCATS  -&gt; p values</a:t>
              </a:r>
            </a:p>
            <a:p>
              <a:pPr lvl="1"/>
              <a:r>
                <a:rPr lang="en-US" dirty="0"/>
                <a:t>Fisher’s exact test -&gt; p values </a:t>
              </a:r>
            </a:p>
            <a:p>
              <a:pPr lvl="1"/>
              <a:r>
                <a:rPr lang="en-US" dirty="0"/>
                <a:t>speckle -&gt; p values </a:t>
              </a:r>
            </a:p>
            <a:p>
              <a:pPr lvl="1"/>
              <a:r>
                <a:rPr lang="en-US" dirty="0" err="1"/>
                <a:t>diffcyt</a:t>
              </a:r>
              <a:r>
                <a:rPr lang="en-US" dirty="0"/>
                <a:t> -&gt; p values </a:t>
              </a:r>
            </a:p>
            <a:p>
              <a:pPr lvl="1"/>
              <a:r>
                <a:rPr lang="en-US" dirty="0" err="1"/>
                <a:t>scDC</a:t>
              </a:r>
              <a:r>
                <a:rPr lang="en-US" dirty="0"/>
                <a:t> -&gt; p values</a:t>
              </a:r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B35695B4-7439-46BB-982E-868B3C82EC1A}"/>
                </a:ext>
              </a:extLst>
            </p:cNvPr>
            <p:cNvSpPr/>
            <p:nvPr/>
          </p:nvSpPr>
          <p:spPr>
            <a:xfrm>
              <a:off x="5597154" y="5524033"/>
              <a:ext cx="165472" cy="1152992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CA49900-06AD-4EA8-8D4E-842DFC619B46}"/>
                </a:ext>
              </a:extLst>
            </p:cNvPr>
            <p:cNvSpPr/>
            <p:nvPr/>
          </p:nvSpPr>
          <p:spPr>
            <a:xfrm>
              <a:off x="838200" y="5109029"/>
              <a:ext cx="9943208" cy="1692086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1412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4C697-3734-42CD-B702-4FE1FE2F2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739319"/>
            <a:ext cx="11087911" cy="4376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i="1" dirty="0"/>
              <a:t>                                                                          Haber 2017                                                                                                           Kang 2017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C55CB1-4035-455D-90AE-45280802E1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65"/>
          <a:stretch/>
        </p:blipFill>
        <p:spPr>
          <a:xfrm>
            <a:off x="0" y="301574"/>
            <a:ext cx="12192000" cy="519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050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BE2E10EE-2133-40B2-B4F6-FDBA78AE65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23"/>
          <a:stretch/>
        </p:blipFill>
        <p:spPr>
          <a:xfrm>
            <a:off x="603873" y="228600"/>
            <a:ext cx="7315215" cy="3133725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E0C3CA9-4E30-4CA8-810C-504816CC95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285259"/>
              </p:ext>
            </p:extLst>
          </p:nvPr>
        </p:nvGraphicFramePr>
        <p:xfrm>
          <a:off x="514346" y="3444078"/>
          <a:ext cx="3877056" cy="1143000"/>
        </p:xfrm>
        <a:graphic>
          <a:graphicData uri="http://schemas.openxmlformats.org/drawingml/2006/table">
            <a:tbl>
              <a:tblPr firstRow="1" firstCol="1" lastRow="1" lastCol="1">
                <a:tableStyleId>{2D5ABB26-0587-4C30-8999-92F81FD0307C}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1823183509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1694219175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619612206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3359900994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41153551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39602416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906758084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3058487711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107594945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truth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156664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DCATS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486629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fisher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2303113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scDC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349041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speckle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02330404"/>
                  </a:ext>
                </a:extLst>
              </a:tr>
            </a:tbl>
          </a:graphicData>
        </a:graphic>
      </p:graphicFrame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2BE40C54-9A39-412A-8E3A-4555BA3ED9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94"/>
          <a:stretch/>
        </p:blipFill>
        <p:spPr>
          <a:xfrm>
            <a:off x="623300" y="4592631"/>
            <a:ext cx="7315215" cy="515938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12246A3-E594-4BFC-B3F6-FC3B27C50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013571"/>
              </p:ext>
            </p:extLst>
          </p:nvPr>
        </p:nvGraphicFramePr>
        <p:xfrm>
          <a:off x="4655064" y="3429000"/>
          <a:ext cx="3145536" cy="1143000"/>
        </p:xfrm>
        <a:graphic>
          <a:graphicData uri="http://schemas.openxmlformats.org/drawingml/2006/table">
            <a:tbl>
              <a:tblPr firstRow="1" firstCol="1" lastRow="1" lastCol="1">
                <a:tableStyleId>{2D5ABB26-0587-4C30-8999-92F81FD0307C}</a:tableStyleId>
              </a:tblPr>
              <a:tblGrid>
                <a:gridCol w="393192">
                  <a:extLst>
                    <a:ext uri="{9D8B030D-6E8A-4147-A177-3AD203B41FA5}">
                      <a16:colId xmlns:a16="http://schemas.microsoft.com/office/drawing/2014/main" val="3065970479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475861977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924081194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3442576038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872550551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261430642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984872285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3435329420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8597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965242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728861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116107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4955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15615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FA589EF-3E1F-49EA-B4E0-E00C12EB9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23"/>
          <a:stretch/>
        </p:blipFill>
        <p:spPr>
          <a:xfrm>
            <a:off x="838200" y="404813"/>
            <a:ext cx="10515600" cy="3024187"/>
          </a:xfrm>
        </p:spPr>
      </p:pic>
      <p:pic>
        <p:nvPicPr>
          <p:cNvPr id="6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234AD13-F4F8-4772-B2D6-66FFADA21F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13"/>
          <a:stretch/>
        </p:blipFill>
        <p:spPr>
          <a:xfrm>
            <a:off x="742950" y="4602156"/>
            <a:ext cx="10515600" cy="47625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0EC30FB-C8DA-4BC6-ABF2-D66BB3DBD1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190297"/>
              </p:ext>
            </p:extLst>
          </p:nvPr>
        </p:nvGraphicFramePr>
        <p:xfrm>
          <a:off x="514346" y="3444078"/>
          <a:ext cx="3877056" cy="1143000"/>
        </p:xfrm>
        <a:graphic>
          <a:graphicData uri="http://schemas.openxmlformats.org/drawingml/2006/table">
            <a:tbl>
              <a:tblPr firstRow="1" firstCol="1" lastRow="1" lastCol="1">
                <a:tableStyleId>{2D5ABB26-0587-4C30-8999-92F81FD0307C}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1823183509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1694219175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619612206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3359900994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41153551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39602416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906758084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3058487711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107594945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truth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156664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DCATS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486629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fisher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2303113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scDC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349041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speckle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0233040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7FB7027-566C-43F6-B5A4-81722E48BA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702642"/>
              </p:ext>
            </p:extLst>
          </p:nvPr>
        </p:nvGraphicFramePr>
        <p:xfrm>
          <a:off x="4655064" y="3429000"/>
          <a:ext cx="3145536" cy="1143000"/>
        </p:xfrm>
        <a:graphic>
          <a:graphicData uri="http://schemas.openxmlformats.org/drawingml/2006/table">
            <a:tbl>
              <a:tblPr firstRow="1" firstCol="1" lastRow="1" lastCol="1">
                <a:tableStyleId>{2D5ABB26-0587-4C30-8999-92F81FD0307C}</a:tableStyleId>
              </a:tblPr>
              <a:tblGrid>
                <a:gridCol w="393192">
                  <a:extLst>
                    <a:ext uri="{9D8B030D-6E8A-4147-A177-3AD203B41FA5}">
                      <a16:colId xmlns:a16="http://schemas.microsoft.com/office/drawing/2014/main" val="3065970479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475861977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924081194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3442576038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872550551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261430642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984872285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3435329420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8597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965242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728861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116107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495580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71EFD3A-AB6D-48AE-BC0F-8E2C182927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217507"/>
              </p:ext>
            </p:extLst>
          </p:nvPr>
        </p:nvGraphicFramePr>
        <p:xfrm>
          <a:off x="8208266" y="3444078"/>
          <a:ext cx="3145536" cy="1143000"/>
        </p:xfrm>
        <a:graphic>
          <a:graphicData uri="http://schemas.openxmlformats.org/drawingml/2006/table">
            <a:tbl>
              <a:tblPr firstRow="1" firstCol="1" lastRow="1" lastCol="1">
                <a:tableStyleId>{2D5ABB26-0587-4C30-8999-92F81FD0307C}</a:tableStyleId>
              </a:tblPr>
              <a:tblGrid>
                <a:gridCol w="393192">
                  <a:extLst>
                    <a:ext uri="{9D8B030D-6E8A-4147-A177-3AD203B41FA5}">
                      <a16:colId xmlns:a16="http://schemas.microsoft.com/office/drawing/2014/main" val="3591532390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984182042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519388254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63776048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70584251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3559398931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373027202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690569660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49374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08935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810827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4105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3584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4011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FA63F-2C75-4352-AD8F-9E68CCA6A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E1E65B08-17DC-465E-98E4-BD46E9D17A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29"/>
          <a:stretch/>
        </p:blipFill>
        <p:spPr>
          <a:xfrm>
            <a:off x="4400545" y="6099178"/>
            <a:ext cx="3657607" cy="415925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21DA0DF3-4E72-414D-B249-7785F0CC9D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37"/>
          <a:stretch/>
        </p:blipFill>
        <p:spPr>
          <a:xfrm>
            <a:off x="4267196" y="1562097"/>
            <a:ext cx="3657607" cy="3257554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ACD261D-DDC6-480C-8C5C-A17EB34F0E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559340"/>
              </p:ext>
            </p:extLst>
          </p:nvPr>
        </p:nvGraphicFramePr>
        <p:xfrm>
          <a:off x="4047747" y="4915693"/>
          <a:ext cx="3877056" cy="1143000"/>
        </p:xfrm>
        <a:graphic>
          <a:graphicData uri="http://schemas.openxmlformats.org/drawingml/2006/table">
            <a:tbl>
              <a:tblPr firstRow="1" firstCol="1" lastRow="1" lastCol="1">
                <a:tableStyleId>{2D5ABB26-0587-4C30-8999-92F81FD0307C}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4119830061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3051178212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728091179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309504059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672883714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056464954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002001980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156796195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16618273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truth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88342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DCATS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921247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fisher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97627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scDC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05409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speckle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12454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1499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88149CD-F750-4263-B6E0-379031C765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345103"/>
              </p:ext>
            </p:extLst>
          </p:nvPr>
        </p:nvGraphicFramePr>
        <p:xfrm>
          <a:off x="3786608" y="3750716"/>
          <a:ext cx="260858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39591968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98491826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269856347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265460344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760539083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213128024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8703629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89060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6047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3335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147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2735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1957103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14ECA8A-4EC3-4BF9-8670-D88C6287A7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343766"/>
              </p:ext>
            </p:extLst>
          </p:nvPr>
        </p:nvGraphicFramePr>
        <p:xfrm>
          <a:off x="6940147" y="3750716"/>
          <a:ext cx="274320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803388833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793077568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745436517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588435501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743167269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85768779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642149519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429954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3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3117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45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2546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192669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1F6E7BD-D7E0-4454-9664-936023C6F5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434256"/>
              </p:ext>
            </p:extLst>
          </p:nvPr>
        </p:nvGraphicFramePr>
        <p:xfrm>
          <a:off x="-305029" y="3750716"/>
          <a:ext cx="3694176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81866353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230984153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1868726426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3485334016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541675616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3338186339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79527657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945929283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36650339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8733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DCATS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2190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speckle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089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scDC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7488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fisher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3314071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20FC76AD-F2F7-458D-BF28-227997DA52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398363"/>
              </p:ext>
            </p:extLst>
          </p:nvPr>
        </p:nvGraphicFramePr>
        <p:xfrm>
          <a:off x="10118152" y="3750716"/>
          <a:ext cx="274320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2977910868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60752109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4573510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37567639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76730937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77037204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45692873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8201154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3418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3307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7538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6111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5407289"/>
                  </a:ext>
                </a:extLst>
              </a:tr>
            </a:tbl>
          </a:graphicData>
        </a:graphic>
      </p:graphicFrame>
      <p:pic>
        <p:nvPicPr>
          <p:cNvPr id="28" name="Picture 27" descr="Chart, scatter chart&#10;&#10;Description automatically generated">
            <a:extLst>
              <a:ext uri="{FF2B5EF4-FFF2-40B4-BE49-F238E27FC236}">
                <a16:creationId xmlns:a16="http://schemas.microsoft.com/office/drawing/2014/main" id="{C037BD90-0462-432A-AEE0-6BF7DCAEBD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76"/>
          <a:stretch/>
        </p:blipFill>
        <p:spPr>
          <a:xfrm>
            <a:off x="0" y="0"/>
            <a:ext cx="6665990" cy="3593206"/>
          </a:xfrm>
          <a:prstGeom prst="rect">
            <a:avLst/>
          </a:prstGeom>
        </p:spPr>
      </p:pic>
      <p:pic>
        <p:nvPicPr>
          <p:cNvPr id="30" name="Picture 29" descr="Chart, scatter chart&#10;&#10;Description automatically generated">
            <a:extLst>
              <a:ext uri="{FF2B5EF4-FFF2-40B4-BE49-F238E27FC236}">
                <a16:creationId xmlns:a16="http://schemas.microsoft.com/office/drawing/2014/main" id="{20A6570F-2912-4C8A-BF88-5CF5383CD3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" b="12676"/>
          <a:stretch/>
        </p:blipFill>
        <p:spPr>
          <a:xfrm>
            <a:off x="6665990" y="0"/>
            <a:ext cx="6331358" cy="3593206"/>
          </a:xfrm>
          <a:prstGeom prst="rect">
            <a:avLst/>
          </a:prstGeom>
        </p:spPr>
      </p:pic>
      <p:pic>
        <p:nvPicPr>
          <p:cNvPr id="31" name="Picture 30" descr="Chart, scatter chart&#10;&#10;Description automatically generated">
            <a:extLst>
              <a:ext uri="{FF2B5EF4-FFF2-40B4-BE49-F238E27FC236}">
                <a16:creationId xmlns:a16="http://schemas.microsoft.com/office/drawing/2014/main" id="{376D426D-F438-4683-BAEA-19F84192E2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7"/>
          <a:stretch/>
        </p:blipFill>
        <p:spPr>
          <a:xfrm>
            <a:off x="0" y="5722742"/>
            <a:ext cx="6665990" cy="508716"/>
          </a:xfrm>
          <a:prstGeom prst="rect">
            <a:avLst/>
          </a:prstGeom>
        </p:spPr>
      </p:pic>
      <p:pic>
        <p:nvPicPr>
          <p:cNvPr id="32" name="Picture 31" descr="Chart, scatter chart&#10;&#10;Description automatically generated">
            <a:extLst>
              <a:ext uri="{FF2B5EF4-FFF2-40B4-BE49-F238E27FC236}">
                <a16:creationId xmlns:a16="http://schemas.microsoft.com/office/drawing/2014/main" id="{28DDDE97-C9C8-47AC-B32A-2DDE0A5B16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" t="87637"/>
          <a:stretch/>
        </p:blipFill>
        <p:spPr>
          <a:xfrm>
            <a:off x="6665990" y="5722743"/>
            <a:ext cx="6331358" cy="50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17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E71F15DE-116D-41F8-A7A5-DBB52EEDC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735"/>
            <a:ext cx="12192000" cy="570784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F3BFF74-3446-4985-ACBD-9BB5FFB42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502" y="5857723"/>
            <a:ext cx="11087911" cy="4376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i="1" dirty="0"/>
              <a:t>                                                                          Haber 2017                                                                                                           Kang 2017</a:t>
            </a:r>
          </a:p>
        </p:txBody>
      </p:sp>
    </p:spTree>
    <p:extLst>
      <p:ext uri="{BB962C8B-B14F-4D97-AF65-F5344CB8AC3E}">
        <p14:creationId xmlns:p14="http://schemas.microsoft.com/office/powerpoint/2010/main" val="2270007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D37E25-DD3E-410D-9491-77554EABD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3869"/>
            <a:ext cx="12192000" cy="571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41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1B825-CD8F-460E-9F0E-55CE47DDA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7B759427-4A45-4EA3-925E-0AC83B3CF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1444"/>
            <a:ext cx="7971211" cy="4145639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1A3225-5EC1-43F8-9D42-73D69D58CBA3}"/>
              </a:ext>
            </a:extLst>
          </p:cNvPr>
          <p:cNvSpPr txBox="1">
            <a:spLocks/>
          </p:cNvSpPr>
          <p:nvPr/>
        </p:nvSpPr>
        <p:spPr>
          <a:xfrm>
            <a:off x="1999034" y="3892701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Neoplastic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BDCC20-7132-4734-BD6A-91B7AF5932C8}"/>
              </a:ext>
            </a:extLst>
          </p:cNvPr>
          <p:cNvSpPr txBox="1">
            <a:spLocks/>
          </p:cNvSpPr>
          <p:nvPr/>
        </p:nvSpPr>
        <p:spPr>
          <a:xfrm>
            <a:off x="3785681" y="2177391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Pericyte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B5E5775-E2E6-45BE-83C2-F0873EE03A57}"/>
              </a:ext>
            </a:extLst>
          </p:cNvPr>
          <p:cNvSpPr txBox="1">
            <a:spLocks/>
          </p:cNvSpPr>
          <p:nvPr/>
        </p:nvSpPr>
        <p:spPr>
          <a:xfrm>
            <a:off x="3354421" y="2891765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CAF</a:t>
            </a:r>
          </a:p>
        </p:txBody>
      </p:sp>
      <p:pic>
        <p:nvPicPr>
          <p:cNvPr id="10" name="Picture 9" descr="A picture containing text, invertebrate, coelenterate&#10;&#10;Description automatically generated">
            <a:extLst>
              <a:ext uri="{FF2B5EF4-FFF2-40B4-BE49-F238E27FC236}">
                <a16:creationId xmlns:a16="http://schemas.microsoft.com/office/drawing/2014/main" id="{42F7E8D3-E1C1-4C60-BBAC-5CB16BE6E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845" y="2409200"/>
            <a:ext cx="3955913" cy="261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35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21720</TotalTime>
  <Words>1161</Words>
  <Application>Microsoft Office PowerPoint</Application>
  <PresentationFormat>Widescreen</PresentationFormat>
  <Paragraphs>604</Paragraphs>
  <Slides>52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Office Theme</vt:lpstr>
      <vt:lpstr>PowerPoint Presentation</vt:lpstr>
      <vt:lpstr>LM0414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DCATS supplementary</vt:lpstr>
      <vt:lpstr>MMPH6140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JC0522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LM0610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DCATS supplementary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 Xinyi</dc:creator>
  <cp:lastModifiedBy>Lin Aprial</cp:lastModifiedBy>
  <cp:revision>95</cp:revision>
  <dcterms:created xsi:type="dcterms:W3CDTF">2021-04-14T08:08:52Z</dcterms:created>
  <dcterms:modified xsi:type="dcterms:W3CDTF">2021-10-25T09:41:16Z</dcterms:modified>
</cp:coreProperties>
</file>